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3"/>
  </p:notesMasterIdLst>
  <p:handoutMasterIdLst>
    <p:handoutMasterId r:id="rId54"/>
  </p:handoutMasterIdLst>
  <p:sldIdLst>
    <p:sldId id="327" r:id="rId5"/>
    <p:sldId id="330" r:id="rId6"/>
    <p:sldId id="331" r:id="rId7"/>
    <p:sldId id="332" r:id="rId8"/>
    <p:sldId id="298" r:id="rId9"/>
    <p:sldId id="262" r:id="rId10"/>
    <p:sldId id="333" r:id="rId11"/>
    <p:sldId id="263" r:id="rId12"/>
    <p:sldId id="299" r:id="rId13"/>
    <p:sldId id="302" r:id="rId14"/>
    <p:sldId id="264" r:id="rId15"/>
    <p:sldId id="266" r:id="rId16"/>
    <p:sldId id="265" r:id="rId17"/>
    <p:sldId id="276" r:id="rId18"/>
    <p:sldId id="303" r:id="rId19"/>
    <p:sldId id="293" r:id="rId20"/>
    <p:sldId id="277" r:id="rId21"/>
    <p:sldId id="284" r:id="rId22"/>
    <p:sldId id="269" r:id="rId23"/>
    <p:sldId id="304" r:id="rId24"/>
    <p:sldId id="305" r:id="rId25"/>
    <p:sldId id="307" r:id="rId26"/>
    <p:sldId id="306" r:id="rId27"/>
    <p:sldId id="308" r:id="rId28"/>
    <p:sldId id="270" r:id="rId29"/>
    <p:sldId id="309" r:id="rId30"/>
    <p:sldId id="310" r:id="rId31"/>
    <p:sldId id="311" r:id="rId32"/>
    <p:sldId id="312" r:id="rId33"/>
    <p:sldId id="314" r:id="rId34"/>
    <p:sldId id="313" r:id="rId35"/>
    <p:sldId id="315" r:id="rId36"/>
    <p:sldId id="316" r:id="rId37"/>
    <p:sldId id="317" r:id="rId38"/>
    <p:sldId id="294" r:id="rId39"/>
    <p:sldId id="296" r:id="rId40"/>
    <p:sldId id="318" r:id="rId41"/>
    <p:sldId id="319" r:id="rId42"/>
    <p:sldId id="321" r:id="rId43"/>
    <p:sldId id="322" r:id="rId44"/>
    <p:sldId id="323" r:id="rId45"/>
    <p:sldId id="324" r:id="rId46"/>
    <p:sldId id="288" r:id="rId47"/>
    <p:sldId id="289" r:id="rId48"/>
    <p:sldId id="320" r:id="rId49"/>
    <p:sldId id="274" r:id="rId50"/>
    <p:sldId id="275" r:id="rId51"/>
    <p:sldId id="329" r:id="rId52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49CB"/>
    <a:srgbClr val="F2F4F8"/>
    <a:srgbClr val="1C7DDB"/>
    <a:srgbClr val="121619"/>
    <a:srgbClr val="F2F2F2"/>
    <a:srgbClr val="145579"/>
    <a:srgbClr val="3A6483"/>
    <a:srgbClr val="204E79"/>
    <a:srgbClr val="005493"/>
    <a:srgbClr val="F8F9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15"/>
    <p:restoredTop sz="85169"/>
  </p:normalViewPr>
  <p:slideViewPr>
    <p:cSldViewPr snapToGrid="0" snapToObjects="1">
      <p:cViewPr varScale="1">
        <p:scale>
          <a:sx n="100" d="100"/>
          <a:sy n="100" d="100"/>
        </p:scale>
        <p:origin x="1228" y="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commentAuthors" Target="commentAuthor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notesMaster" Target="notesMasters/notesMaster1.xml"/><Relationship Id="rId58" Type="http://schemas.openxmlformats.org/officeDocument/2006/relationships/theme" Target="theme/theme1.xml"/><Relationship Id="rId5" Type="http://schemas.openxmlformats.org/officeDocument/2006/relationships/slide" Target="slides/slide1.xml"/><Relationship Id="rId61" Type="http://schemas.microsoft.com/office/2015/10/relationships/revisionInfo" Target="revisionInfo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viewProps" Target="viewProp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2.png>
</file>

<file path=ppt/media/image3.png>
</file>

<file path=ppt/media/image4.gif>
</file>

<file path=ppt/media/image5.gif>
</file>

<file path=ppt/media/image6.jp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9436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medalus/SpaceX-Capstone/blob/master/Week%201-b:%20Data%20Collection%20with%20Web%20Scrap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medalus/SpaceX-Capstone/blob/master/Week%201-c:%20Hands-On%20Lab:%20Data%20Wrangl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medalus/SpaceX-Capstone/blob/master/Week%202-b:%20EDA%20with%20Visualization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medalus/SpaceX-Capstone/blob/master/Week%202-a:%20EDA%20with%20SQL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medalus/SpaceX-Capstone/blob/master/Week%203:%20Interactive%20Visual%20Analytics%20with%20Folium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medalus/SpaceX-Capstone/blob/main/spacex_dash_app.py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omedalus/SpaceX-Capstone/tree/master" TargetMode="Externa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medalus/SpaceX-Capstone/blob/master/Week%201-a:%20Hands%20On%20Lab:%20Data%20Collection%20API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Mikhail Voloshin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September 16, 2021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0" y="1792288"/>
            <a:ext cx="4379839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Send GET request to Wikipedia URL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Receive response as HTML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Parse HTML with </a:t>
            </a:r>
            <a:r>
              <a:rPr lang="en-US" sz="10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BeautifulSoup</a:t>
            </a:r>
            <a:endParaRPr lang="en-US" sz="10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all tables in the HTML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 the list of all tables, the first launch table will be the third one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For each row in the first launch table, for each column, parse the value. We hard-coded how each column should be parsed, i.e. whether it should be a number, date, string, etc.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Store the results in a </a:t>
            </a:r>
            <a:r>
              <a:rPr lang="en-US" sz="10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dataframe</a:t>
            </a:r>
            <a:endParaRPr lang="en-US" sz="1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https://github.com/omedalus/SpaceX-Capstone/blob/master/Week%201-b:%20Data%20Collection%20with%20Web%20Scraping.ipynb</a:t>
            </a:r>
            <a:b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endParaRPr lang="en-US" sz="1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0AE842E-255E-4E7B-AC65-E04AAB3067AA}"/>
              </a:ext>
            </a:extLst>
          </p:cNvPr>
          <p:cNvSpPr/>
          <p:nvPr/>
        </p:nvSpPr>
        <p:spPr>
          <a:xfrm>
            <a:off x="8743950" y="2822371"/>
            <a:ext cx="2095500" cy="4508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Response (HTML)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6D947F8-FDE1-4614-9D49-FE419E4931FF}"/>
              </a:ext>
            </a:extLst>
          </p:cNvPr>
          <p:cNvSpPr/>
          <p:nvPr/>
        </p:nvSpPr>
        <p:spPr>
          <a:xfrm>
            <a:off x="6553200" y="2032000"/>
            <a:ext cx="4191000" cy="647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Send GET request to Wikipedia URL</a:t>
            </a: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CDE862A2-3B13-484B-B261-64E3C38EFF52}"/>
              </a:ext>
            </a:extLst>
          </p:cNvPr>
          <p:cNvSpPr/>
          <p:nvPr/>
        </p:nvSpPr>
        <p:spPr>
          <a:xfrm>
            <a:off x="8238522" y="2679700"/>
            <a:ext cx="762000" cy="104775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0BC61A7-0364-4BFB-88BC-85182482E05F}"/>
              </a:ext>
            </a:extLst>
          </p:cNvPr>
          <p:cNvSpPr/>
          <p:nvPr/>
        </p:nvSpPr>
        <p:spPr>
          <a:xfrm>
            <a:off x="6545262" y="3689407"/>
            <a:ext cx="4191000" cy="3614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Parse HTML with </a:t>
            </a:r>
            <a:r>
              <a:rPr lang="en-US" dirty="0" err="1"/>
              <a:t>BeautifulSoup</a:t>
            </a:r>
            <a:endParaRPr lang="en-US" dirty="0"/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4D28C100-6FA7-4B87-B0AA-B68DA9571AFA}"/>
              </a:ext>
            </a:extLst>
          </p:cNvPr>
          <p:cNvSpPr/>
          <p:nvPr/>
        </p:nvSpPr>
        <p:spPr>
          <a:xfrm>
            <a:off x="8347075" y="4875242"/>
            <a:ext cx="508000" cy="70458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4351203-65D1-4743-B49B-1FFB052F054B}"/>
              </a:ext>
            </a:extLst>
          </p:cNvPr>
          <p:cNvSpPr/>
          <p:nvPr/>
        </p:nvSpPr>
        <p:spPr>
          <a:xfrm>
            <a:off x="7553325" y="5579831"/>
            <a:ext cx="2095500" cy="4508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Dataframe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25065AC-D6DC-4845-A4BE-FA162C53C296}"/>
              </a:ext>
            </a:extLst>
          </p:cNvPr>
          <p:cNvSpPr/>
          <p:nvPr/>
        </p:nvSpPr>
        <p:spPr>
          <a:xfrm>
            <a:off x="6569075" y="4601585"/>
            <a:ext cx="4191000" cy="5817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Iterate over rows in third table on page,</a:t>
            </a:r>
          </a:p>
          <a:p>
            <a:pPr algn="ctr"/>
            <a:r>
              <a:rPr lang="en-US" dirty="0"/>
              <a:t>and parse each value in each column</a:t>
            </a:r>
          </a:p>
        </p:txBody>
      </p:sp>
      <p:sp>
        <p:nvSpPr>
          <p:cNvPr id="15" name="Arrow: Down 14">
            <a:extLst>
              <a:ext uri="{FF2B5EF4-FFF2-40B4-BE49-F238E27FC236}">
                <a16:creationId xmlns:a16="http://schemas.microsoft.com/office/drawing/2014/main" id="{51F66E65-B753-4FED-B36E-75BCC78305B4}"/>
              </a:ext>
            </a:extLst>
          </p:cNvPr>
          <p:cNvSpPr/>
          <p:nvPr/>
        </p:nvSpPr>
        <p:spPr>
          <a:xfrm>
            <a:off x="8347075" y="3997025"/>
            <a:ext cx="508000" cy="70458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152400-C23F-4BCE-A3C6-E5913E39C753}"/>
              </a:ext>
            </a:extLst>
          </p:cNvPr>
          <p:cNvSpPr/>
          <p:nvPr/>
        </p:nvSpPr>
        <p:spPr>
          <a:xfrm>
            <a:off x="8743950" y="4106212"/>
            <a:ext cx="1833562" cy="2689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Soup object</a:t>
            </a: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5014839" cy="4351338"/>
          </a:xfrm>
          <a:prstGeom prst="rect">
            <a:avLst/>
          </a:prstGeom>
        </p:spPr>
        <p:txBody>
          <a:bodyPr/>
          <a:lstStyle/>
          <a:p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pPr lvl="1"/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We determined which outcomes we consider “good” and “bad”</a:t>
            </a:r>
          </a:p>
          <a:p>
            <a:pPr lvl="1"/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We assigned a class for each launch</a:t>
            </a:r>
            <a:endParaRPr lang="en-US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pPr lvl="1"/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Numpy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and pandas</a:t>
            </a:r>
          </a:p>
          <a:p>
            <a:pPr lvl="1"/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Landing outcome labels</a:t>
            </a:r>
          </a:p>
          <a:p>
            <a:pPr lvl="1"/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value_counts</a:t>
            </a:r>
            <a:endParaRPr lang="en-US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pPr lvl="1"/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https://github.com/omedalus/SpaceX-Capstone/blob/master/Week%201-c:%20Hands-On%20Lab:%20Data%20Wrangling.ipynb</a:t>
            </a:r>
            <a:b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endParaRPr lang="en-US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8A700F7E-AE96-43D4-A453-9F3C05103391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0964CEE-F361-40A5-9F70-34797BAE97E0}"/>
              </a:ext>
            </a:extLst>
          </p:cNvPr>
          <p:cNvSpPr/>
          <p:nvPr/>
        </p:nvSpPr>
        <p:spPr>
          <a:xfrm>
            <a:off x="8740172" y="2620514"/>
            <a:ext cx="2095500" cy="4508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Dataframe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8328742-CC15-491A-B8A5-1B9605772FDF}"/>
              </a:ext>
            </a:extLst>
          </p:cNvPr>
          <p:cNvSpPr/>
          <p:nvPr/>
        </p:nvSpPr>
        <p:spPr>
          <a:xfrm>
            <a:off x="7502525" y="1975111"/>
            <a:ext cx="2209800" cy="3746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Read CSV</a:t>
            </a:r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26A54AA1-658B-4589-9FA6-6ED30E97A8F6}"/>
              </a:ext>
            </a:extLst>
          </p:cNvPr>
          <p:cNvSpPr/>
          <p:nvPr/>
        </p:nvSpPr>
        <p:spPr>
          <a:xfrm>
            <a:off x="8212138" y="2349761"/>
            <a:ext cx="762000" cy="1320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E53FB70-B2C8-42A3-945D-0A5CC957CE93}"/>
              </a:ext>
            </a:extLst>
          </p:cNvPr>
          <p:cNvSpPr/>
          <p:nvPr/>
        </p:nvSpPr>
        <p:spPr>
          <a:xfrm>
            <a:off x="7588250" y="3659010"/>
            <a:ext cx="2152650" cy="647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Create a landing outcome label</a:t>
            </a:r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CF6C0A68-BA92-457C-B816-299BA23BB4E5}"/>
              </a:ext>
            </a:extLst>
          </p:cNvPr>
          <p:cNvSpPr/>
          <p:nvPr/>
        </p:nvSpPr>
        <p:spPr>
          <a:xfrm>
            <a:off x="8353425" y="4295904"/>
            <a:ext cx="508000" cy="70458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4F6F534-C462-4BE5-A607-F60AD9409971}"/>
              </a:ext>
            </a:extLst>
          </p:cNvPr>
          <p:cNvSpPr/>
          <p:nvPr/>
        </p:nvSpPr>
        <p:spPr>
          <a:xfrm>
            <a:off x="7143751" y="4979810"/>
            <a:ext cx="2959100" cy="7252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Dataframe</a:t>
            </a:r>
            <a:r>
              <a:rPr lang="en-US" dirty="0"/>
              <a:t> with “class” landing outcomes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Charts plotted:</a:t>
            </a:r>
          </a:p>
          <a:p>
            <a:pPr lvl="2">
              <a:lnSpc>
                <a:spcPct val="100000"/>
              </a:lnSpc>
              <a:spcBef>
                <a:spcPts val="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Histogram of Payload Mass vs. Flight Number</a:t>
            </a:r>
          </a:p>
          <a:p>
            <a:pPr lvl="2">
              <a:lnSpc>
                <a:spcPct val="100000"/>
              </a:lnSpc>
              <a:spcBef>
                <a:spcPts val="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Histogram of Launch Site vs. Flight Number</a:t>
            </a:r>
          </a:p>
          <a:p>
            <a:pPr lvl="2">
              <a:lnSpc>
                <a:spcPct val="100000"/>
              </a:lnSpc>
              <a:spcBef>
                <a:spcPts val="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Histogram of Launch Site vs. Payload Mass</a:t>
            </a:r>
          </a:p>
          <a:p>
            <a:pPr lvl="2">
              <a:lnSpc>
                <a:spcPct val="100000"/>
              </a:lnSpc>
              <a:spcBef>
                <a:spcPts val="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Bar chart of successful landing (class) vs. Orbit</a:t>
            </a:r>
          </a:p>
          <a:p>
            <a:pPr lvl="2">
              <a:lnSpc>
                <a:spcPct val="100000"/>
              </a:lnSpc>
              <a:spcBef>
                <a:spcPts val="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Orbit vs. Flight Number</a:t>
            </a:r>
          </a:p>
          <a:p>
            <a:pPr lvl="2">
              <a:lnSpc>
                <a:spcPct val="100000"/>
              </a:lnSpc>
              <a:spcBef>
                <a:spcPts val="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Orbit vs. Payload Mass</a:t>
            </a:r>
          </a:p>
          <a:p>
            <a:pPr lvl="2">
              <a:lnSpc>
                <a:spcPct val="100000"/>
              </a:lnSpc>
              <a:spcBef>
                <a:spcPts val="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Line Chart of Class vs. Year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Reasons why I used these charts</a:t>
            </a:r>
          </a:p>
          <a:p>
            <a:pPr lvl="2">
              <a:lnSpc>
                <a:spcPct val="100000"/>
              </a:lnSpc>
              <a:spcBef>
                <a:spcPts val="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Because they are what the assignment came pre-populated with</a:t>
            </a:r>
          </a:p>
          <a:p>
            <a:pPr lvl="2">
              <a:lnSpc>
                <a:spcPct val="100000"/>
              </a:lnSpc>
              <a:spcBef>
                <a:spcPts val="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Because they may reveal causative relationships between controllable factors (e.g. launch site, payload mass, etc.) and non-controllable ones (e.g. landing success)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https://github.com/omedalus/SpaceX-Capstone/blob/master/Week%202-b:%20EDA%20with%20Visualization.ipynb</a:t>
            </a:r>
            <a:b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endParaRPr lang="en-US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spcBef>
                <a:spcPts val="0"/>
              </a:spcBef>
            </a:pPr>
            <a:endParaRPr lang="en-US" sz="14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Distinct launch sites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Top 5 records whose launch site started with “CCA”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Total payload mass launched by “NASA (CRS)”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Average payload by boosters version “F9 v1.1”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Date of first successful landing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Boosters which have succeeded in a drone landing with a payload between 4k and 6k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Total number of successes and failures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Booster versions which have carried the max payload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Failed </a:t>
            </a:r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 launch site names for in year 2015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Count of landing outcomes (such as Failure (drone ship) or Success (ground pad)) between the date 2010-06-04 and 2017-03-20, in descending order¶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endParaRPr lang="en-US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https://github.com/omedalus/SpaceX-Capstone/blob/master/Week%202-a:%20EDA%20with%20SQL.ipynb</a:t>
            </a:r>
            <a:b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endParaRPr lang="en-US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600"/>
              </a:spcBef>
            </a:pPr>
            <a:endParaRPr lang="en-US" sz="1400" dirty="0"/>
          </a:p>
          <a:p>
            <a:pPr>
              <a:lnSpc>
                <a:spcPct val="100000"/>
              </a:lnSpc>
              <a:spcBef>
                <a:spcPts val="600"/>
              </a:spcBef>
            </a:pPr>
            <a:endParaRPr lang="en-US" sz="1400" dirty="0"/>
          </a:p>
          <a:p>
            <a:pPr>
              <a:lnSpc>
                <a:spcPct val="100000"/>
              </a:lnSpc>
              <a:spcBef>
                <a:spcPts val="600"/>
              </a:spcBef>
            </a:pPr>
            <a:endParaRPr lang="en-US" sz="14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Circles to mark launch sites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Markers to provide labels for launch sites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Lines from launch site to nearby “feature”, e.g. railway or highway or coastline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 added them because the assignment told me to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https://github.com/omedalus/SpaceX-Capstone/blob/master/Week%203:%20Interactive%20Visual%20Analytics%20with%20Folium.ipynb</a:t>
            </a:r>
            <a:b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Dropdown to select launch site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Double-valued slider to select payload range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Pie chart to show the total successful launches count for all sites, or success vs. fail counts for one site if only one site is selected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chart to show the correlation between payload and launch success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Because that’s the requirement for the assignment?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https://github.com/omedalus/SpaceX-Capstone/blob/main/spacex_dash_app.py</a:t>
            </a:r>
            <a:b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ABED7974-CF0B-4DFD-A2ED-160E706502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8051" y="1416049"/>
            <a:ext cx="6739922" cy="505494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42743CB-3028-4106-8A63-B5BD90DF61E6}"/>
              </a:ext>
            </a:extLst>
          </p:cNvPr>
          <p:cNvSpPr txBox="1"/>
          <p:nvPr/>
        </p:nvSpPr>
        <p:spPr>
          <a:xfrm>
            <a:off x="8572500" y="5780880"/>
            <a:ext cx="2825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Just adding a cute little picture to apply my creativity to improve the presentation beyond the template.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1587500"/>
            <a:ext cx="4984697" cy="5086350"/>
          </a:xfrm>
          <a:prstGeom prst="rect">
            <a:avLst/>
          </a:prstGeom>
        </p:spPr>
        <p:txBody>
          <a:bodyPr lIns="91440" tIns="45720" rIns="91440" bIns="45720" anchor="t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Obtain data using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 scraping via </a:t>
            </a:r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BeautifulSoup</a:t>
            </a:r>
            <a:endParaRPr lang="en-US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REST API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Loading tables into DB2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 exploratory analysis to get a “feel” for the data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Pandas with Matplotlib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 visual tools to perform analytics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Visualize launch site locations with Folium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Build Interactive Visual Analytics Dashboard with </a:t>
            </a:r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patterns using Machine Learning algorithms with scikit-learn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Logistic regression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Support vector machine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Decision tree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 Nearest Neighbor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endParaRPr lang="en-US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endParaRPr lang="en-US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endParaRPr lang="en-US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5857BA8-1EBD-4459-912D-57B468B62D85}"/>
              </a:ext>
            </a:extLst>
          </p:cNvPr>
          <p:cNvSpPr txBox="1">
            <a:spLocks/>
          </p:cNvSpPr>
          <p:nvPr/>
        </p:nvSpPr>
        <p:spPr>
          <a:xfrm>
            <a:off x="6027811" y="1587500"/>
            <a:ext cx="4984697" cy="431165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Heavy rockets are more likely to crash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Rockets with high-orbit payloads are more likely to crash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Coastal launch sites have better recovery</a:t>
            </a:r>
          </a:p>
        </p:txBody>
      </p:sp>
      <p:pic>
        <p:nvPicPr>
          <p:cNvPr id="3" name="Picture 2" descr="A picture containing text, sky&#10;&#10;Description automatically generated">
            <a:extLst>
              <a:ext uri="{FF2B5EF4-FFF2-40B4-BE49-F238E27FC236}">
                <a16:creationId xmlns:a16="http://schemas.microsoft.com/office/drawing/2014/main" id="{139DB86F-E666-4B4C-BB71-CD0F90F8DB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2547" y="4321392"/>
            <a:ext cx="2495550" cy="1905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C21BF26-FA93-4248-B6AE-39C625EFCCD7}"/>
              </a:ext>
            </a:extLst>
          </p:cNvPr>
          <p:cNvSpPr txBox="1"/>
          <p:nvPr/>
        </p:nvSpPr>
        <p:spPr>
          <a:xfrm>
            <a:off x="9985375" y="4764880"/>
            <a:ext cx="11588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Just adding a cute little picture to apply my creativity to improve the presentation beyond the template.</a:t>
            </a: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1772102"/>
            <a:ext cx="5480203" cy="4253471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will predict if the Falcon 9 first stage will land successfully. 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advertises Falcon 9 rocket launches on its website with a cost of 62 million dollars; other providers cost upward of 165 million dollars each, much of the savings is because SpaceX can reuse the first stage. 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Therefore if we can determine if the first stage will land, we can determine the cost of a launch.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What types of rockets land most successfully?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What launch sites result in more successful landings?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What payloads result in more successful landings?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What orbital targets result in more successful landings?</a:t>
            </a:r>
          </a:p>
        </p:txBody>
      </p:sp>
      <p:pic>
        <p:nvPicPr>
          <p:cNvPr id="3" name="Picture 2" descr="A person wearing a mask&#10;&#10;Description automatically generated with low confidence">
            <a:extLst>
              <a:ext uri="{FF2B5EF4-FFF2-40B4-BE49-F238E27FC236}">
                <a16:creationId xmlns:a16="http://schemas.microsoft.com/office/drawing/2014/main" id="{3C26700D-0B7F-4C7A-A288-35542B847C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8696" y="2619375"/>
            <a:ext cx="3238803" cy="242910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E080A12-8AFF-40AF-BC7C-72BEEEFEF9AE}"/>
              </a:ext>
            </a:extLst>
          </p:cNvPr>
          <p:cNvSpPr txBox="1"/>
          <p:nvPr/>
        </p:nvSpPr>
        <p:spPr>
          <a:xfrm>
            <a:off x="7905750" y="5209889"/>
            <a:ext cx="2825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Just adding a cute little picture to apply my creativity to improve the presentation beyond the template.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All code, queries, charts, etc. are in my GitHub repository</a:t>
            </a:r>
            <a:b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b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https://github.com/omedalus/SpaceX-Capstone/tree/master</a:t>
            </a:r>
            <a:b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9"/>
            <a:ext cx="10104817" cy="4738542"/>
          </a:xfrm>
          <a:prstGeom prst="rect">
            <a:avLst/>
          </a:prstGeom>
        </p:spPr>
        <p:txBody>
          <a:bodyPr lIns="91440" tIns="45720" rIns="91440" bIns="45720" anchor="t">
            <a:normAutofit fontScale="3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was loaded via HTTP from SpaceX’s REST API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was scraped from Wikipedia using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BeautifulSoup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was loaded into a DB2 table from a CSV file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We determined which outcomes we consider “good” and “bad”, and assigned a class for each launch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9"/>
            <a:ext cx="10104817" cy="4738542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  <a:endParaRPr lang="en-US" sz="84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Using Machine Learning algorithms with scikit-learn</a:t>
            </a:r>
          </a:p>
          <a:p>
            <a:pPr lvl="2">
              <a:lnSpc>
                <a:spcPct val="120000"/>
              </a:lnSpc>
              <a:spcBef>
                <a:spcPts val="1400"/>
              </a:spcBef>
            </a:pPr>
            <a:r>
              <a:rPr lang="en-US" sz="72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Logistic regression</a:t>
            </a:r>
          </a:p>
          <a:p>
            <a:pPr lvl="2">
              <a:lnSpc>
                <a:spcPct val="120000"/>
              </a:lnSpc>
              <a:spcBef>
                <a:spcPts val="1400"/>
              </a:spcBef>
            </a:pPr>
            <a:r>
              <a:rPr lang="en-US" sz="72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Support vector machine</a:t>
            </a:r>
          </a:p>
          <a:p>
            <a:pPr lvl="2">
              <a:lnSpc>
                <a:spcPct val="120000"/>
              </a:lnSpc>
              <a:spcBef>
                <a:spcPts val="1400"/>
              </a:spcBef>
            </a:pPr>
            <a:r>
              <a:rPr lang="en-US" sz="72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Decision tree</a:t>
            </a:r>
          </a:p>
          <a:p>
            <a:pPr lvl="2">
              <a:lnSpc>
                <a:spcPct val="120000"/>
              </a:lnSpc>
              <a:spcBef>
                <a:spcPts val="1400"/>
              </a:spcBef>
            </a:pPr>
            <a:r>
              <a:rPr lang="en-US" sz="72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K Nearest Neighbor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81742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loaded via HTTP from SpaceX’s REST API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scraped from Wikipedia using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BeautifulSoup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loaded into a DB2 table from a CSV file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REST API,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BeautifulSoup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DB2 import from CSV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00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Used Python requests library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Sent GET request to SpaceX REST API endpoint with proper path params and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queryparams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in the URL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Received JSON response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Used pandas to parse JSON into a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https://github.com/omedalus/SpaceX-Capstone/blob/master/Week%201-a:%20Hands%20On%20Lab:%20Data%20Collection%20API.ipynb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F3B71E3-CBB3-4176-AE70-010DFC01F786}"/>
              </a:ext>
            </a:extLst>
          </p:cNvPr>
          <p:cNvSpPr/>
          <p:nvPr/>
        </p:nvSpPr>
        <p:spPr>
          <a:xfrm>
            <a:off x="8743950" y="2978150"/>
            <a:ext cx="2095500" cy="4508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Response (JSON)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E179584-2879-41A6-BD2C-18174374694F}"/>
              </a:ext>
            </a:extLst>
          </p:cNvPr>
          <p:cNvSpPr/>
          <p:nvPr/>
        </p:nvSpPr>
        <p:spPr>
          <a:xfrm>
            <a:off x="6553200" y="2032000"/>
            <a:ext cx="4191000" cy="647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Send GET request to SpaceX REST endpoint with path params in URL</a:t>
            </a: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F4949407-C598-458F-BBFF-9E401236D05D}"/>
              </a:ext>
            </a:extLst>
          </p:cNvPr>
          <p:cNvSpPr/>
          <p:nvPr/>
        </p:nvSpPr>
        <p:spPr>
          <a:xfrm>
            <a:off x="8223250" y="2679700"/>
            <a:ext cx="762000" cy="1320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BC342FE-B8AB-496F-A1AB-3EC90CCB14D7}"/>
              </a:ext>
            </a:extLst>
          </p:cNvPr>
          <p:cNvSpPr/>
          <p:nvPr/>
        </p:nvSpPr>
        <p:spPr>
          <a:xfrm>
            <a:off x="7524750" y="4000500"/>
            <a:ext cx="2152650" cy="647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Parse JSON with pandas</a:t>
            </a:r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BA28B25F-8580-4E00-8F3D-A494A29CAB36}"/>
              </a:ext>
            </a:extLst>
          </p:cNvPr>
          <p:cNvSpPr/>
          <p:nvPr/>
        </p:nvSpPr>
        <p:spPr>
          <a:xfrm>
            <a:off x="8347075" y="4648199"/>
            <a:ext cx="508000" cy="70458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A93CDAD-7DDB-4566-A403-77FD02F32686}"/>
              </a:ext>
            </a:extLst>
          </p:cNvPr>
          <p:cNvSpPr/>
          <p:nvPr/>
        </p:nvSpPr>
        <p:spPr>
          <a:xfrm>
            <a:off x="7616825" y="5379198"/>
            <a:ext cx="2095500" cy="4508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Dataframe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979</TotalTime>
  <Words>2411</Words>
  <Application>Microsoft Office PowerPoint</Application>
  <PresentationFormat>Widescreen</PresentationFormat>
  <Paragraphs>339</Paragraphs>
  <Slides>48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5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Mikhail Voloshin</cp:lastModifiedBy>
  <cp:revision>204</cp:revision>
  <dcterms:created xsi:type="dcterms:W3CDTF">2021-04-29T18:58:34Z</dcterms:created>
  <dcterms:modified xsi:type="dcterms:W3CDTF">2021-09-17T05:43:14Z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